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74" r:id="rId3"/>
    <p:sldId id="275" r:id="rId4"/>
    <p:sldId id="259" r:id="rId5"/>
    <p:sldId id="260" r:id="rId6"/>
    <p:sldId id="262" r:id="rId7"/>
    <p:sldId id="278" r:id="rId8"/>
    <p:sldId id="264" r:id="rId9"/>
    <p:sldId id="281" r:id="rId10"/>
    <p:sldId id="265" r:id="rId11"/>
    <p:sldId id="282" r:id="rId12"/>
    <p:sldId id="280" r:id="rId13"/>
    <p:sldId id="266" r:id="rId14"/>
    <p:sldId id="267" r:id="rId15"/>
    <p:sldId id="268" r:id="rId16"/>
    <p:sldId id="269" r:id="rId17"/>
    <p:sldId id="270" r:id="rId18"/>
    <p:sldId id="271" r:id="rId19"/>
    <p:sldId id="277" r:id="rId20"/>
    <p:sldId id="258" r:id="rId21"/>
    <p:sldId id="272" r:id="rId22"/>
    <p:sldId id="299" r:id="rId23"/>
    <p:sldId id="29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Raleway"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Mon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AA1338-7C4B-4F5A-8C12-DCEABBB80BB5}" v="10" dt="2021-10-24T19:57:35.801"/>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96" d="100"/>
          <a:sy n="96" d="100"/>
        </p:scale>
        <p:origin x="1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2355ee0d-2b6e-4bfe-a235-383daf8df8e3" providerId="ADAL" clId="{EDAA1338-7C4B-4F5A-8C12-DCEABBB80BB5}"/>
    <pc:docChg chg="undo custSel addSld delSld modSld sldOrd">
      <pc:chgData name="Jeremy Bergmann" userId="2355ee0d-2b6e-4bfe-a235-383daf8df8e3" providerId="ADAL" clId="{EDAA1338-7C4B-4F5A-8C12-DCEABBB80BB5}" dt="2021-10-24T19:58:05.244" v="463" actId="47"/>
      <pc:docMkLst>
        <pc:docMk/>
      </pc:docMkLst>
      <pc:sldChg chg="del">
        <pc:chgData name="Jeremy Bergmann" userId="2355ee0d-2b6e-4bfe-a235-383daf8df8e3" providerId="ADAL" clId="{EDAA1338-7C4B-4F5A-8C12-DCEABBB80BB5}" dt="2021-10-24T19:58:05.244" v="463" actId="47"/>
        <pc:sldMkLst>
          <pc:docMk/>
          <pc:sldMk cId="0" sldId="257"/>
        </pc:sldMkLst>
      </pc:sldChg>
      <pc:sldChg chg="addSp delSp modSp add mod">
        <pc:chgData name="Jeremy Bergmann" userId="2355ee0d-2b6e-4bfe-a235-383daf8df8e3" providerId="ADAL" clId="{EDAA1338-7C4B-4F5A-8C12-DCEABBB80BB5}" dt="2021-10-24T17:57:41.029" v="82" actId="20577"/>
        <pc:sldMkLst>
          <pc:docMk/>
          <pc:sldMk cId="0" sldId="258"/>
        </pc:sldMkLst>
        <pc:spChg chg="add mod">
          <ac:chgData name="Jeremy Bergmann" userId="2355ee0d-2b6e-4bfe-a235-383daf8df8e3" providerId="ADAL" clId="{EDAA1338-7C4B-4F5A-8C12-DCEABBB80BB5}" dt="2021-10-24T17:57:41.029" v="82" actId="20577"/>
          <ac:spMkLst>
            <pc:docMk/>
            <pc:sldMk cId="0" sldId="258"/>
            <ac:spMk id="4" creationId="{9508ADE4-CD03-467D-BCFA-0D5D90C536D6}"/>
          </ac:spMkLst>
        </pc:spChg>
        <pc:spChg chg="del mod">
          <ac:chgData name="Jeremy Bergmann" userId="2355ee0d-2b6e-4bfe-a235-383daf8df8e3" providerId="ADAL" clId="{EDAA1338-7C4B-4F5A-8C12-DCEABBB80BB5}" dt="2021-10-24T17:55:41.758" v="12" actId="478"/>
          <ac:spMkLst>
            <pc:docMk/>
            <pc:sldMk cId="0" sldId="258"/>
            <ac:spMk id="194" creationId="{00000000-0000-0000-0000-000000000000}"/>
          </ac:spMkLst>
        </pc:spChg>
      </pc:sldChg>
      <pc:sldChg chg="modSp mod">
        <pc:chgData name="Jeremy Bergmann" userId="2355ee0d-2b6e-4bfe-a235-383daf8df8e3" providerId="ADAL" clId="{EDAA1338-7C4B-4F5A-8C12-DCEABBB80BB5}" dt="2021-10-24T15:34:30.577" v="7" actId="207"/>
        <pc:sldMkLst>
          <pc:docMk/>
          <pc:sldMk cId="0" sldId="268"/>
        </pc:sldMkLst>
        <pc:graphicFrameChg chg="modGraphic">
          <ac:chgData name="Jeremy Bergmann" userId="2355ee0d-2b6e-4bfe-a235-383daf8df8e3" providerId="ADAL" clId="{EDAA1338-7C4B-4F5A-8C12-DCEABBB80BB5}" dt="2021-10-24T15:34:30.577" v="7" actId="207"/>
          <ac:graphicFrameMkLst>
            <pc:docMk/>
            <pc:sldMk cId="0" sldId="268"/>
            <ac:graphicFrameMk id="5" creationId="{FC5DBDB8-A68E-40F2-A40F-3834BB3B590C}"/>
          </ac:graphicFrameMkLst>
        </pc:graphicFrameChg>
      </pc:sldChg>
      <pc:sldChg chg="modSp add mod">
        <pc:chgData name="Jeremy Bergmann" userId="2355ee0d-2b6e-4bfe-a235-383daf8df8e3" providerId="ADAL" clId="{EDAA1338-7C4B-4F5A-8C12-DCEABBB80BB5}" dt="2021-10-24T19:55:07.710" v="427" actId="20577"/>
        <pc:sldMkLst>
          <pc:docMk/>
          <pc:sldMk cId="0" sldId="272"/>
        </pc:sldMkLst>
        <pc:spChg chg="mod">
          <ac:chgData name="Jeremy Bergmann" userId="2355ee0d-2b6e-4bfe-a235-383daf8df8e3" providerId="ADAL" clId="{EDAA1338-7C4B-4F5A-8C12-DCEABBB80BB5}" dt="2021-10-24T19:55:07.710" v="427" actId="20577"/>
          <ac:spMkLst>
            <pc:docMk/>
            <pc:sldMk cId="0" sldId="272"/>
            <ac:spMk id="309" creationId="{00000000-0000-0000-0000-000000000000}"/>
          </ac:spMkLst>
        </pc:spChg>
        <pc:spChg chg="mod">
          <ac:chgData name="Jeremy Bergmann" userId="2355ee0d-2b6e-4bfe-a235-383daf8df8e3" providerId="ADAL" clId="{EDAA1338-7C4B-4F5A-8C12-DCEABBB80BB5}" dt="2021-10-24T18:45:11.471" v="293" actId="1076"/>
          <ac:spMkLst>
            <pc:docMk/>
            <pc:sldMk cId="0" sldId="272"/>
            <ac:spMk id="311" creationId="{00000000-0000-0000-0000-000000000000}"/>
          </ac:spMkLst>
        </pc:spChg>
        <pc:spChg chg="mod">
          <ac:chgData name="Jeremy Bergmann" userId="2355ee0d-2b6e-4bfe-a235-383daf8df8e3" providerId="ADAL" clId="{EDAA1338-7C4B-4F5A-8C12-DCEABBB80BB5}" dt="2021-10-24T18:45:07.871" v="292" actId="1076"/>
          <ac:spMkLst>
            <pc:docMk/>
            <pc:sldMk cId="0" sldId="272"/>
            <ac:spMk id="312" creationId="{00000000-0000-0000-0000-000000000000}"/>
          </ac:spMkLst>
        </pc:spChg>
        <pc:picChg chg="mod">
          <ac:chgData name="Jeremy Bergmann" userId="2355ee0d-2b6e-4bfe-a235-383daf8df8e3" providerId="ADAL" clId="{EDAA1338-7C4B-4F5A-8C12-DCEABBB80BB5}" dt="2021-10-24T18:45:13.238" v="294" actId="1076"/>
          <ac:picMkLst>
            <pc:docMk/>
            <pc:sldMk cId="0" sldId="272"/>
            <ac:picMk id="310" creationId="{00000000-0000-0000-0000-000000000000}"/>
          </ac:picMkLst>
        </pc:picChg>
      </pc:sldChg>
      <pc:sldChg chg="del ord">
        <pc:chgData name="Jeremy Bergmann" userId="2355ee0d-2b6e-4bfe-a235-383daf8df8e3" providerId="ADAL" clId="{EDAA1338-7C4B-4F5A-8C12-DCEABBB80BB5}" dt="2021-10-24T15:22:55.919" v="6" actId="47"/>
        <pc:sldMkLst>
          <pc:docMk/>
          <pc:sldMk cId="0" sldId="273"/>
        </pc:sldMkLst>
      </pc:sldChg>
      <pc:sldChg chg="addSp delSp modSp mod">
        <pc:chgData name="Jeremy Bergmann" userId="2355ee0d-2b6e-4bfe-a235-383daf8df8e3" providerId="ADAL" clId="{EDAA1338-7C4B-4F5A-8C12-DCEABBB80BB5}" dt="2021-10-24T19:57:47.007" v="462" actId="1076"/>
        <pc:sldMkLst>
          <pc:docMk/>
          <pc:sldMk cId="0" sldId="274"/>
        </pc:sldMkLst>
        <pc:spChg chg="add mod">
          <ac:chgData name="Jeremy Bergmann" userId="2355ee0d-2b6e-4bfe-a235-383daf8df8e3" providerId="ADAL" clId="{EDAA1338-7C4B-4F5A-8C12-DCEABBB80BB5}" dt="2021-10-24T19:11:23.749" v="303" actId="571"/>
          <ac:spMkLst>
            <pc:docMk/>
            <pc:sldMk cId="0" sldId="274"/>
            <ac:spMk id="4" creationId="{B1D9A017-252D-44D9-94D5-8424E03689A2}"/>
          </ac:spMkLst>
        </pc:spChg>
        <pc:spChg chg="add mod">
          <ac:chgData name="Jeremy Bergmann" userId="2355ee0d-2b6e-4bfe-a235-383daf8df8e3" providerId="ADAL" clId="{EDAA1338-7C4B-4F5A-8C12-DCEABBB80BB5}" dt="2021-10-24T19:56:50.094" v="448" actId="113"/>
          <ac:spMkLst>
            <pc:docMk/>
            <pc:sldMk cId="0" sldId="274"/>
            <ac:spMk id="7" creationId="{6FE61537-4587-4CF4-910C-571B3937AEDD}"/>
          </ac:spMkLst>
        </pc:spChg>
        <pc:spChg chg="mod">
          <ac:chgData name="Jeremy Bergmann" userId="2355ee0d-2b6e-4bfe-a235-383daf8df8e3" providerId="ADAL" clId="{EDAA1338-7C4B-4F5A-8C12-DCEABBB80BB5}" dt="2021-10-24T19:49:41.709" v="351" actId="20577"/>
          <ac:spMkLst>
            <pc:docMk/>
            <pc:sldMk cId="0" sldId="274"/>
            <ac:spMk id="197" creationId="{00000000-0000-0000-0000-000000000000}"/>
          </ac:spMkLst>
        </pc:spChg>
        <pc:spChg chg="del mod">
          <ac:chgData name="Jeremy Bergmann" userId="2355ee0d-2b6e-4bfe-a235-383daf8df8e3" providerId="ADAL" clId="{EDAA1338-7C4B-4F5A-8C12-DCEABBB80BB5}" dt="2021-10-24T18:36:15.550" v="84" actId="478"/>
          <ac:spMkLst>
            <pc:docMk/>
            <pc:sldMk cId="0" sldId="274"/>
            <ac:spMk id="200" creationId="{00000000-0000-0000-0000-000000000000}"/>
          </ac:spMkLst>
        </pc:spChg>
        <pc:picChg chg="add mod">
          <ac:chgData name="Jeremy Bergmann" userId="2355ee0d-2b6e-4bfe-a235-383daf8df8e3" providerId="ADAL" clId="{EDAA1338-7C4B-4F5A-8C12-DCEABBB80BB5}" dt="2021-10-24T19:56:34.121" v="443" actId="1076"/>
          <ac:picMkLst>
            <pc:docMk/>
            <pc:sldMk cId="0" sldId="274"/>
            <ac:picMk id="5" creationId="{9CED805C-092F-42B5-86C9-B2477AFCA3B4}"/>
          </ac:picMkLst>
        </pc:picChg>
        <pc:picChg chg="del">
          <ac:chgData name="Jeremy Bergmann" userId="2355ee0d-2b6e-4bfe-a235-383daf8df8e3" providerId="ADAL" clId="{EDAA1338-7C4B-4F5A-8C12-DCEABBB80BB5}" dt="2021-10-24T18:36:18.638" v="86" actId="478"/>
          <ac:picMkLst>
            <pc:docMk/>
            <pc:sldMk cId="0" sldId="274"/>
            <ac:picMk id="5" creationId="{B8D909CA-EA2D-4E39-8E60-7C6B6FEC8725}"/>
          </ac:picMkLst>
        </pc:picChg>
        <pc:picChg chg="del">
          <ac:chgData name="Jeremy Bergmann" userId="2355ee0d-2b6e-4bfe-a235-383daf8df8e3" providerId="ADAL" clId="{EDAA1338-7C4B-4F5A-8C12-DCEABBB80BB5}" dt="2021-10-24T18:36:17.854" v="85" actId="478"/>
          <ac:picMkLst>
            <pc:docMk/>
            <pc:sldMk cId="0" sldId="274"/>
            <ac:picMk id="6" creationId="{87D65709-38D8-43FE-8842-D4FE68BA9BD6}"/>
          </ac:picMkLst>
        </pc:picChg>
        <pc:picChg chg="add del mod">
          <ac:chgData name="Jeremy Bergmann" userId="2355ee0d-2b6e-4bfe-a235-383daf8df8e3" providerId="ADAL" clId="{EDAA1338-7C4B-4F5A-8C12-DCEABBB80BB5}" dt="2021-10-24T19:57:08.156" v="450" actId="478"/>
          <ac:picMkLst>
            <pc:docMk/>
            <pc:sldMk cId="0" sldId="274"/>
            <ac:picMk id="6" creationId="{C3C91898-5B8A-493F-98F7-BC6DA4C5CD91}"/>
          </ac:picMkLst>
        </pc:picChg>
        <pc:picChg chg="add mod">
          <ac:chgData name="Jeremy Bergmann" userId="2355ee0d-2b6e-4bfe-a235-383daf8df8e3" providerId="ADAL" clId="{EDAA1338-7C4B-4F5A-8C12-DCEABBB80BB5}" dt="2021-10-24T19:57:26.350" v="456" actId="1076"/>
          <ac:picMkLst>
            <pc:docMk/>
            <pc:sldMk cId="0" sldId="274"/>
            <ac:picMk id="8" creationId="{C45249D0-8CB2-4A6F-8BCC-4A5475ABE91D}"/>
          </ac:picMkLst>
        </pc:picChg>
        <pc:picChg chg="add mod">
          <ac:chgData name="Jeremy Bergmann" userId="2355ee0d-2b6e-4bfe-a235-383daf8df8e3" providerId="ADAL" clId="{EDAA1338-7C4B-4F5A-8C12-DCEABBB80BB5}" dt="2021-10-24T19:57:28.960" v="457" actId="1076"/>
          <ac:picMkLst>
            <pc:docMk/>
            <pc:sldMk cId="0" sldId="274"/>
            <ac:picMk id="9" creationId="{2CC4C422-B336-4A08-87AF-F475AFD64C32}"/>
          </ac:picMkLst>
        </pc:picChg>
        <pc:picChg chg="add mod">
          <ac:chgData name="Jeremy Bergmann" userId="2355ee0d-2b6e-4bfe-a235-383daf8df8e3" providerId="ADAL" clId="{EDAA1338-7C4B-4F5A-8C12-DCEABBB80BB5}" dt="2021-10-24T19:57:47.007" v="462" actId="1076"/>
          <ac:picMkLst>
            <pc:docMk/>
            <pc:sldMk cId="0" sldId="274"/>
            <ac:picMk id="10" creationId="{49BB474C-8983-4339-84CF-C325E73C57BA}"/>
          </ac:picMkLst>
        </pc:picChg>
      </pc:sldChg>
      <pc:sldChg chg="add ord">
        <pc:chgData name="Jeremy Bergmann" userId="2355ee0d-2b6e-4bfe-a235-383daf8df8e3" providerId="ADAL" clId="{EDAA1338-7C4B-4F5A-8C12-DCEABBB80BB5}" dt="2021-10-19T22:09:13.629" v="2"/>
        <pc:sldMkLst>
          <pc:docMk/>
          <pc:sldMk cId="2526615778" sldId="298"/>
        </pc:sldMkLst>
      </pc:sldChg>
      <pc:sldChg chg="add">
        <pc:chgData name="Jeremy Bergmann" userId="2355ee0d-2b6e-4bfe-a235-383daf8df8e3" providerId="ADAL" clId="{EDAA1338-7C4B-4F5A-8C12-DCEABBB80BB5}" dt="2021-10-24T15:22:53.827" v="5"/>
        <pc:sldMkLst>
          <pc:docMk/>
          <pc:sldMk cId="0" sldId="299"/>
        </pc:sldMkLst>
      </pc:sldChg>
    </pc:docChg>
  </pc:docChgLst>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e14a3e48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5e14a3e4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42f5a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d42f5a0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USA Pre-Order Chart from (29-Dec-2018): </a:t>
            </a:r>
            <a:r>
              <a:rPr lang="en-US" sz="1100" u="sng">
                <a:solidFill>
                  <a:schemeClr val="hlink"/>
                </a:solidFill>
                <a:latin typeface="Arial"/>
                <a:ea typeface="Arial"/>
                <a:cs typeface="Arial"/>
                <a:sym typeface="Arial"/>
                <a:hlinkClick r:id="rId3"/>
              </a:rPr>
              <a:t>http://www.vgchartz.com/preorders/43464/USA/</a:t>
            </a:r>
            <a:endParaRPr/>
          </a:p>
        </p:txBody>
      </p:sp>
      <p:sp>
        <p:nvSpPr>
          <p:cNvPr id="306" name="Google Shape;306;g5d42f5a0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2700192869"/>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solidFill>
                            <a:schemeClr val="bg2"/>
                          </a:solidFill>
                        </a:rPr>
                        <a:t>Function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solidFill>
                            <a:schemeClr val="bg2"/>
                          </a:solidFill>
                        </a:rPr>
                        <a:t>Description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solidFill>
                            <a:schemeClr val="bg2"/>
                          </a:solidFill>
                        </a:rPr>
                        <a:t>Example</a:t>
                      </a:r>
                      <a:endParaRPr sz="1800" dirty="0">
                        <a:solidFill>
                          <a:schemeClr val="bg2"/>
                        </a:solidFill>
                      </a:endParaRPr>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7" name="Google Shape;201;p30">
            <a:extLst>
              <a:ext uri="{FF2B5EF4-FFF2-40B4-BE49-F238E27FC236}">
                <a16:creationId xmlns:a16="http://schemas.microsoft.com/office/drawing/2014/main" id="{6FE61537-4587-4CF4-910C-571B3937AEDD}"/>
              </a:ext>
            </a:extLst>
          </p:cNvPr>
          <p:cNvSpPr txBox="1"/>
          <p:nvPr/>
        </p:nvSpPr>
        <p:spPr>
          <a:xfrm>
            <a:off x="2305495" y="4960135"/>
            <a:ext cx="7255948" cy="225772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2400" b="1" dirty="0"/>
              <a:t>Joining Data</a:t>
            </a:r>
            <a:r>
              <a:rPr lang="en-US" sz="2400" dirty="0"/>
              <a:t> – Inner, Left/Right, Full Outer </a:t>
            </a:r>
            <a:endParaRPr sz="2400" dirty="0"/>
          </a:p>
          <a:p>
            <a:pPr marL="0" lvl="0" indent="0" algn="l" rtl="0">
              <a:lnSpc>
                <a:spcPct val="115000"/>
              </a:lnSpc>
              <a:spcBef>
                <a:spcPts val="600"/>
              </a:spcBef>
              <a:spcAft>
                <a:spcPts val="0"/>
              </a:spcAft>
              <a:buNone/>
            </a:pPr>
            <a:r>
              <a:rPr lang="en-US" sz="2400" b="1" dirty="0"/>
              <a:t>Merging &amp; Appending Data </a:t>
            </a:r>
            <a:r>
              <a:rPr lang="en-US" sz="2400" dirty="0"/>
              <a:t>– Union, Union All</a:t>
            </a:r>
            <a:endParaRPr sz="2400" dirty="0"/>
          </a:p>
          <a:p>
            <a:pPr marL="0" lvl="0" indent="0" algn="l" rtl="0">
              <a:lnSpc>
                <a:spcPct val="115000"/>
              </a:lnSpc>
              <a:spcBef>
                <a:spcPts val="600"/>
              </a:spcBef>
              <a:spcAft>
                <a:spcPts val="0"/>
              </a:spcAft>
              <a:buNone/>
            </a:pPr>
            <a:r>
              <a:rPr lang="en-US" sz="2400" b="1" dirty="0"/>
              <a:t>Subqueries</a:t>
            </a:r>
            <a:r>
              <a:rPr lang="en-US" sz="2400" dirty="0"/>
              <a:t> – SELECT, FROM, WHERE Clauses</a:t>
            </a:r>
            <a:endParaRPr sz="2400" dirty="0"/>
          </a:p>
        </p:txBody>
      </p:sp>
      <p:pic>
        <p:nvPicPr>
          <p:cNvPr id="5" name="Google Shape;201;p30">
            <a:extLst>
              <a:ext uri="{FF2B5EF4-FFF2-40B4-BE49-F238E27FC236}">
                <a16:creationId xmlns:a16="http://schemas.microsoft.com/office/drawing/2014/main" id="{9CED805C-092F-42B5-86C9-B2477AFCA3B4}"/>
              </a:ext>
            </a:extLst>
          </p:cNvPr>
          <p:cNvPicPr preferRelativeResize="0"/>
          <p:nvPr/>
        </p:nvPicPr>
        <p:blipFill>
          <a:blip r:embed="rId3">
            <a:alphaModFix/>
          </a:blip>
          <a:stretch>
            <a:fillRect/>
          </a:stretch>
        </p:blipFill>
        <p:spPr>
          <a:xfrm>
            <a:off x="255104" y="1709817"/>
            <a:ext cx="4909931" cy="3120601"/>
          </a:xfrm>
          <a:prstGeom prst="rect">
            <a:avLst/>
          </a:prstGeom>
          <a:noFill/>
          <a:ln>
            <a:noFill/>
          </a:ln>
        </p:spPr>
      </p:pic>
      <p:pic>
        <p:nvPicPr>
          <p:cNvPr id="8" name="Google Shape;231;p34">
            <a:extLst>
              <a:ext uri="{FF2B5EF4-FFF2-40B4-BE49-F238E27FC236}">
                <a16:creationId xmlns:a16="http://schemas.microsoft.com/office/drawing/2014/main" id="{C45249D0-8CB2-4A6F-8BCC-4A5475ABE91D}"/>
              </a:ext>
            </a:extLst>
          </p:cNvPr>
          <p:cNvPicPr preferRelativeResize="0"/>
          <p:nvPr/>
        </p:nvPicPr>
        <p:blipFill>
          <a:blip r:embed="rId4">
            <a:alphaModFix/>
          </a:blip>
          <a:stretch>
            <a:fillRect/>
          </a:stretch>
        </p:blipFill>
        <p:spPr>
          <a:xfrm>
            <a:off x="5399428" y="1469527"/>
            <a:ext cx="2074797" cy="1699957"/>
          </a:xfrm>
          <a:prstGeom prst="rect">
            <a:avLst/>
          </a:prstGeom>
          <a:noFill/>
          <a:ln>
            <a:noFill/>
          </a:ln>
        </p:spPr>
      </p:pic>
      <p:pic>
        <p:nvPicPr>
          <p:cNvPr id="9" name="Google Shape;232;p34">
            <a:extLst>
              <a:ext uri="{FF2B5EF4-FFF2-40B4-BE49-F238E27FC236}">
                <a16:creationId xmlns:a16="http://schemas.microsoft.com/office/drawing/2014/main" id="{2CC4C422-B336-4A08-87AF-F475AFD64C32}"/>
              </a:ext>
            </a:extLst>
          </p:cNvPr>
          <p:cNvPicPr preferRelativeResize="0"/>
          <p:nvPr/>
        </p:nvPicPr>
        <p:blipFill>
          <a:blip r:embed="rId5">
            <a:alphaModFix/>
          </a:blip>
          <a:stretch>
            <a:fillRect/>
          </a:stretch>
        </p:blipFill>
        <p:spPr>
          <a:xfrm>
            <a:off x="5399428" y="3266549"/>
            <a:ext cx="2074797" cy="1671971"/>
          </a:xfrm>
          <a:prstGeom prst="rect">
            <a:avLst/>
          </a:prstGeom>
          <a:noFill/>
          <a:ln>
            <a:noFill/>
          </a:ln>
        </p:spPr>
      </p:pic>
      <p:pic>
        <p:nvPicPr>
          <p:cNvPr id="10" name="Google Shape;259;p38">
            <a:extLst>
              <a:ext uri="{FF2B5EF4-FFF2-40B4-BE49-F238E27FC236}">
                <a16:creationId xmlns:a16="http://schemas.microsoft.com/office/drawing/2014/main" id="{49BB474C-8983-4339-84CF-C325E73C57BA}"/>
              </a:ext>
            </a:extLst>
          </p:cNvPr>
          <p:cNvPicPr preferRelativeResize="0"/>
          <p:nvPr/>
        </p:nvPicPr>
        <p:blipFill>
          <a:blip r:embed="rId6">
            <a:alphaModFix/>
          </a:blip>
          <a:stretch>
            <a:fillRect/>
          </a:stretch>
        </p:blipFill>
        <p:spPr>
          <a:xfrm>
            <a:off x="7779892" y="2430563"/>
            <a:ext cx="3859347" cy="16719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idx="4294967295"/>
          </p:nvPr>
        </p:nvSpPr>
        <p:spPr>
          <a:xfrm>
            <a:off x="913795" y="609600"/>
            <a:ext cx="10353900" cy="970500"/>
          </a:xfrm>
          <a:prstGeom prst="rect">
            <a:avLst/>
          </a:prstGeom>
          <a:noFill/>
          <a:ln>
            <a:noFill/>
          </a:ln>
          <a:effectLst>
            <a:outerShdw blurRad="25400">
              <a:srgbClr val="000000">
                <a:alpha val="45490"/>
              </a:srgbClr>
            </a:outerShdw>
          </a:effectLst>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000"/>
              <a:buFont typeface="Lustria"/>
              <a:buNone/>
            </a:pPr>
            <a:r>
              <a:rPr lang="en-US"/>
              <a:t>Project Milestones</a:t>
            </a:r>
            <a:endParaRPr/>
          </a:p>
        </p:txBody>
      </p:sp>
      <p:sp>
        <p:nvSpPr>
          <p:cNvPr id="4" name="Google Shape;194;p29">
            <a:extLst>
              <a:ext uri="{FF2B5EF4-FFF2-40B4-BE49-F238E27FC236}">
                <a16:creationId xmlns:a16="http://schemas.microsoft.com/office/drawing/2014/main" id="{9508ADE4-CD03-467D-BCFA-0D5D90C536D6}"/>
              </a:ext>
            </a:extLst>
          </p:cNvPr>
          <p:cNvSpPr txBox="1">
            <a:spLocks/>
          </p:cNvSpPr>
          <p:nvPr/>
        </p:nvSpPr>
        <p:spPr>
          <a:xfrm>
            <a:off x="913795" y="1926151"/>
            <a:ext cx="10935351" cy="40587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2100"/>
              </a:spcBef>
              <a:spcAft>
                <a:spcPts val="210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pPr marL="494098" indent="-494098">
              <a:lnSpc>
                <a:spcPct val="125000"/>
              </a:lnSpc>
              <a:buClr>
                <a:srgbClr val="000000"/>
              </a:buClr>
              <a:buSzPts val="2400"/>
              <a:buFont typeface="Lustria"/>
              <a:buAutoNum type="arabicPeriod"/>
            </a:pPr>
            <a:r>
              <a:rPr lang="en-US" sz="2400" dirty="0">
                <a:solidFill>
                  <a:srgbClr val="000000"/>
                </a:solidFill>
              </a:rPr>
              <a:t>Query Data for Data Understanding/Relevant Information (Class 2) </a:t>
            </a:r>
          </a:p>
          <a:p>
            <a:pPr marL="494098" indent="-494098">
              <a:lnSpc>
                <a:spcPct val="125000"/>
              </a:lnSpc>
              <a:buClr>
                <a:srgbClr val="000000"/>
              </a:buClr>
              <a:buSzPts val="2400"/>
              <a:buFont typeface="Lustria"/>
              <a:buAutoNum type="arabicPeriod"/>
            </a:pPr>
            <a:r>
              <a:rPr lang="en-US" sz="2400" dirty="0">
                <a:solidFill>
                  <a:srgbClr val="000000"/>
                </a:solidFill>
              </a:rPr>
              <a:t>Import data into MySQL database (Class 3)</a:t>
            </a:r>
          </a:p>
          <a:p>
            <a:pPr marL="494098" indent="-494098">
              <a:lnSpc>
                <a:spcPct val="125000"/>
              </a:lnSpc>
              <a:buClr>
                <a:srgbClr val="000000"/>
              </a:buClr>
              <a:buSzPts val="2400"/>
              <a:buFont typeface="Lustria"/>
              <a:buAutoNum type="arabicPeriod"/>
            </a:pPr>
            <a:r>
              <a:rPr lang="en-US" sz="2400" dirty="0">
                <a:solidFill>
                  <a:schemeClr val="bg2"/>
                </a:solidFill>
              </a:rPr>
              <a:t>Storing/Joining data for analysis (Class 4)</a:t>
            </a:r>
          </a:p>
          <a:p>
            <a:pPr marL="494098" indent="-494098">
              <a:lnSpc>
                <a:spcPct val="125000"/>
              </a:lnSpc>
              <a:buClr>
                <a:srgbClr val="000000"/>
              </a:buClr>
              <a:buSzPts val="2400"/>
              <a:buFont typeface="Lustria"/>
              <a:buAutoNum type="arabicPeriod"/>
            </a:pPr>
            <a:r>
              <a:rPr lang="en-US" sz="2400" dirty="0">
                <a:solidFill>
                  <a:srgbClr val="00B050"/>
                </a:solidFill>
              </a:rPr>
              <a:t>Cleaning Data (Class 5)</a:t>
            </a:r>
          </a:p>
          <a:p>
            <a:pPr indent="-457200">
              <a:spcBef>
                <a:spcPts val="1000"/>
              </a:spcBef>
              <a:buClr>
                <a:srgbClr val="000000"/>
              </a:buClr>
              <a:buSzPts val="2400"/>
              <a:buAutoNum type="arabicPeriod" startAt="5"/>
            </a:pPr>
            <a:r>
              <a:rPr lang="en-US" sz="2400" dirty="0">
                <a:solidFill>
                  <a:srgbClr val="000000"/>
                </a:solidFill>
              </a:rPr>
              <a:t>Create Automated Processes using Stored Procedures &amp; Functions (Class 6)</a:t>
            </a:r>
          </a:p>
          <a:p>
            <a:pPr indent="-457200">
              <a:spcBef>
                <a:spcPts val="1000"/>
              </a:spcBef>
              <a:buClr>
                <a:srgbClr val="000000"/>
              </a:buClr>
              <a:buSzPts val="2400"/>
              <a:buAutoNum type="arabicPeriod" startAt="5"/>
            </a:pPr>
            <a:r>
              <a:rPr lang="en-US" sz="2400" dirty="0">
                <a:solidFill>
                  <a:srgbClr val="000000"/>
                </a:solidFill>
              </a:rPr>
              <a:t>Normalize Data &amp; Create Data Model (</a:t>
            </a:r>
            <a:r>
              <a:rPr lang="en-US" sz="2400">
                <a:solidFill>
                  <a:srgbClr val="000000"/>
                </a:solidFill>
              </a:rPr>
              <a:t>Class 7)</a:t>
            </a:r>
            <a:endParaRPr lang="en-US" sz="2400" dirty="0">
              <a:solidFill>
                <a:srgbClr val="000000"/>
              </a:solidFill>
            </a:endParaRPr>
          </a:p>
          <a:p>
            <a:pPr indent="-457200">
              <a:spcBef>
                <a:spcPts val="1000"/>
              </a:spcBef>
              <a:buClr>
                <a:srgbClr val="000000"/>
              </a:buClr>
              <a:buSzPts val="2400"/>
              <a:buAutoNum type="arabicPeriod" startAt="5"/>
            </a:pPr>
            <a:r>
              <a:rPr lang="en-US" sz="2400" dirty="0">
                <a:solidFill>
                  <a:srgbClr val="000000"/>
                </a:solidFill>
              </a:rPr>
              <a:t>Analyze Data Quality &amp; Create Data Dictionary (Class 8) </a:t>
            </a:r>
          </a:p>
          <a:p>
            <a:pPr indent="-457200">
              <a:spcBef>
                <a:spcPts val="1000"/>
              </a:spcBef>
              <a:buClr>
                <a:srgbClr val="000000"/>
              </a:buClr>
              <a:buSzPts val="2400"/>
              <a:buAutoNum type="arabicPeriod" startAt="5"/>
            </a:pPr>
            <a:r>
              <a:rPr lang="en-US" sz="2400" dirty="0">
                <a:solidFill>
                  <a:srgbClr val="000000"/>
                </a:solidFill>
              </a:rPr>
              <a:t>Finalize Project - Connect MySQL to </a:t>
            </a:r>
            <a:r>
              <a:rPr lang="en-US" sz="2400" dirty="0" err="1">
                <a:solidFill>
                  <a:srgbClr val="000000"/>
                </a:solidFill>
              </a:rPr>
              <a:t>PowerBI</a:t>
            </a:r>
            <a:r>
              <a:rPr lang="en-US" sz="2400" dirty="0">
                <a:solidFill>
                  <a:srgbClr val="000000"/>
                </a:solidFill>
              </a:rPr>
              <a:t> Cloud, Answer Business Questions (Class 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ctrTitle"/>
          </p:nvPr>
        </p:nvSpPr>
        <p:spPr>
          <a:xfrm>
            <a:off x="972825" y="697325"/>
            <a:ext cx="6758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Class Project </a:t>
            </a:r>
            <a:endParaRPr/>
          </a:p>
        </p:txBody>
      </p:sp>
      <p:sp>
        <p:nvSpPr>
          <p:cNvPr id="309" name="Google Shape;309;p43"/>
          <p:cNvSpPr txBox="1"/>
          <p:nvPr/>
        </p:nvSpPr>
        <p:spPr>
          <a:xfrm>
            <a:off x="183376" y="1607389"/>
            <a:ext cx="7578900" cy="42229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The COO would like to know the volume of existing pre-orders for console games, to predict the most popular upcoming game genres. Utilize and clean the “</a:t>
            </a:r>
            <a:r>
              <a:rPr lang="en-US" sz="1800" b="1" u="sng" dirty="0">
                <a:solidFill>
                  <a:schemeClr val="hlink"/>
                </a:solidFill>
                <a:hlinkClick r:id="rId3"/>
              </a:rPr>
              <a:t>USA Pre-Order Chart</a:t>
            </a:r>
            <a:r>
              <a:rPr lang="en-US" sz="1800" b="1" dirty="0"/>
              <a:t>” data to answer this question.</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US" sz="1700" dirty="0"/>
              <a:t>1. Create a “</a:t>
            </a:r>
            <a:r>
              <a:rPr lang="en-US" sz="1700" dirty="0" err="1"/>
              <a:t>USA_PreOrder_Chart</a:t>
            </a:r>
            <a:r>
              <a:rPr lang="en-US" sz="1700" dirty="0"/>
              <a:t>” view that cleans-up the following data.</a:t>
            </a:r>
            <a:endParaRPr sz="1700" dirty="0"/>
          </a:p>
          <a:p>
            <a:pPr marL="914400" lvl="0" indent="-336550" algn="l" rtl="0">
              <a:spcBef>
                <a:spcPts val="0"/>
              </a:spcBef>
              <a:spcAft>
                <a:spcPts val="0"/>
              </a:spcAft>
              <a:buSzPts val="1700"/>
              <a:buAutoNum type="alphaLcParenR"/>
            </a:pPr>
            <a:r>
              <a:rPr lang="en-US" sz="1700" dirty="0"/>
              <a:t>Change the “N/A” values in the “Weeks to Launch” column to 30, then cast the field as an Integer </a:t>
            </a:r>
            <a:endParaRPr sz="1700" dirty="0"/>
          </a:p>
          <a:p>
            <a:pPr marL="914400" lvl="0" indent="-336550" algn="l" rtl="0">
              <a:spcBef>
                <a:spcPts val="0"/>
              </a:spcBef>
              <a:spcAft>
                <a:spcPts val="0"/>
              </a:spcAft>
              <a:buSzPts val="1700"/>
              <a:buAutoNum type="alphaLcParenR"/>
            </a:pPr>
            <a:r>
              <a:rPr lang="en-US" sz="1700" dirty="0"/>
              <a:t>Create “Console”, “Company” and “Genre” fields from the text in “</a:t>
            </a:r>
            <a:r>
              <a:rPr lang="en-US" sz="1700" dirty="0" err="1"/>
              <a:t>Game_Console_Company_Genre</a:t>
            </a:r>
            <a:r>
              <a:rPr lang="en-US" sz="1700" dirty="0"/>
              <a:t>” </a:t>
            </a:r>
            <a:endParaRPr sz="1700" dirty="0"/>
          </a:p>
          <a:p>
            <a:pPr marL="914400" lvl="0" indent="-336550" algn="l" rtl="0">
              <a:spcBef>
                <a:spcPts val="0"/>
              </a:spcBef>
              <a:spcAft>
                <a:spcPts val="0"/>
              </a:spcAft>
              <a:buSzPts val="1700"/>
              <a:buAutoNum type="alphaLcParenR"/>
            </a:pPr>
            <a:r>
              <a:rPr lang="en-US" sz="1700" dirty="0"/>
              <a:t>For 1-10, Fill-In the “Game” &amp; “Genre” columns with relevant values</a:t>
            </a:r>
            <a:endParaRPr sz="1700" dirty="0"/>
          </a:p>
          <a:p>
            <a:pPr marL="914400" lvl="0" indent="-336550" algn="l" rtl="0">
              <a:spcBef>
                <a:spcPts val="0"/>
              </a:spcBef>
              <a:spcAft>
                <a:spcPts val="0"/>
              </a:spcAft>
              <a:buSzPts val="1700"/>
              <a:buAutoNum type="alphaLcParenR"/>
            </a:pPr>
            <a:r>
              <a:rPr lang="en-US" sz="1700" dirty="0"/>
              <a:t>Calculate the difference between today and the date the preorder                       list was last published. (‘2018-12-29’) </a:t>
            </a:r>
          </a:p>
          <a:p>
            <a:pPr marL="914400" lvl="0" indent="-336550" algn="l" rtl="0">
              <a:spcBef>
                <a:spcPts val="0"/>
              </a:spcBef>
              <a:spcAft>
                <a:spcPts val="0"/>
              </a:spcAft>
              <a:buSzPts val="1700"/>
              <a:buAutoNum type="alphaLcParenR"/>
            </a:pPr>
            <a:r>
              <a:rPr lang="en-US" sz="1700" dirty="0"/>
              <a:t>--cleaning exercise 5</a:t>
            </a:r>
          </a:p>
          <a:p>
            <a:pPr marL="914400" lvl="0" indent="-336550" algn="l" rtl="0">
              <a:spcBef>
                <a:spcPts val="0"/>
              </a:spcBef>
              <a:spcAft>
                <a:spcPts val="0"/>
              </a:spcAft>
              <a:buSzPts val="1700"/>
              <a:buAutoNum type="alphaLcParenR"/>
            </a:pPr>
            <a:r>
              <a:rPr lang="en-US" sz="1700" dirty="0"/>
              <a:t>--cleaning exercise 6</a:t>
            </a:r>
            <a:endParaRPr sz="1700" dirty="0"/>
          </a:p>
        </p:txBody>
      </p:sp>
      <p:pic>
        <p:nvPicPr>
          <p:cNvPr id="310" name="Google Shape;310;p43"/>
          <p:cNvPicPr preferRelativeResize="0"/>
          <p:nvPr/>
        </p:nvPicPr>
        <p:blipFill>
          <a:blip r:embed="rId4">
            <a:alphaModFix/>
          </a:blip>
          <a:stretch>
            <a:fillRect/>
          </a:stretch>
        </p:blipFill>
        <p:spPr>
          <a:xfrm>
            <a:off x="7967480" y="1826120"/>
            <a:ext cx="3785475" cy="3785475"/>
          </a:xfrm>
          <a:prstGeom prst="rect">
            <a:avLst/>
          </a:prstGeom>
          <a:noFill/>
          <a:ln>
            <a:noFill/>
          </a:ln>
        </p:spPr>
      </p:pic>
      <p:sp>
        <p:nvSpPr>
          <p:cNvPr id="311" name="Google Shape;311;p43"/>
          <p:cNvSpPr txBox="1"/>
          <p:nvPr/>
        </p:nvSpPr>
        <p:spPr>
          <a:xfrm>
            <a:off x="8360218" y="1464639"/>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dirty="0"/>
              <a:t>Cleaning Data</a:t>
            </a:r>
            <a:endParaRPr dirty="0"/>
          </a:p>
        </p:txBody>
      </p:sp>
      <p:sp>
        <p:nvSpPr>
          <p:cNvPr id="312" name="Google Shape;312;p43"/>
          <p:cNvSpPr txBox="1"/>
          <p:nvPr/>
        </p:nvSpPr>
        <p:spPr>
          <a:xfrm>
            <a:off x="183376" y="5830325"/>
            <a:ext cx="10896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2. Select “Genre” and “Weeks to Launch” from the view you created, then summarize by “Total”.  What Genre has the top pre orders as of EOY 2018, and what genre do you think will be best in 2019?</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2138</TotalTime>
  <Words>3077</Words>
  <Application>Microsoft Office PowerPoint</Application>
  <PresentationFormat>Widescreen</PresentationFormat>
  <Paragraphs>311</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Raleway</vt:lpstr>
      <vt:lpstr>Calibri</vt:lpstr>
      <vt:lpstr>Lato</vt:lpstr>
      <vt:lpstr>Arial</vt:lpstr>
      <vt:lpstr>Lustria</vt:lpstr>
      <vt:lpstr>Roboto</vt:lpstr>
      <vt:lpstr>Roboto Mono</vt:lpstr>
      <vt:lpstr>Streamline</vt:lpstr>
      <vt:lpstr>  Cleaning Data Using SQL</vt:lpstr>
      <vt:lpstr>Review: Class 4 – Joining &amp; Merging Data</vt:lpstr>
      <vt:lpstr>Class 5 Objectives</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Project Milestones</vt:lpstr>
      <vt:lpstr>Class Project </vt:lpstr>
      <vt:lpstr>Appendix - Cleaning data: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46</cp:revision>
  <dcterms:modified xsi:type="dcterms:W3CDTF">2021-10-24T19:58:14Z</dcterms:modified>
</cp:coreProperties>
</file>